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Source Code Pro"/>
      <p:regular r:id="rId31"/>
      <p:bold r:id="rId32"/>
      <p:italic r:id="rId33"/>
      <p:boldItalic r:id="rId34"/>
    </p:embeddedFont>
    <p:embeddedFont>
      <p:font typeface="Lustria"/>
      <p:regular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iekN7GSnpFnZo1I05HgKmVfbDQ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972F24-F21F-4F61-A61A-D13D7E6E460F}">
  <a:tblStyle styleId="{F5972F24-F21F-4F61-A61A-D13D7E6E46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SourceCodePro-italic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35" Type="http://schemas.openxmlformats.org/officeDocument/2006/relationships/font" Target="fonts/Lustria-regular.fntdata"/><Relationship Id="rId12" Type="http://schemas.openxmlformats.org/officeDocument/2006/relationships/slide" Target="slides/slide7.xml"/><Relationship Id="rId34" Type="http://schemas.openxmlformats.org/officeDocument/2006/relationships/font" Target="fonts/SourceCodePro-bold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bold.fntdata"/><Relationship Id="rId14" Type="http://schemas.openxmlformats.org/officeDocument/2006/relationships/slide" Target="slides/slide9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3dc64e580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133dc64e580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3dc64e580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133dc64e580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de819f953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12de819f953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de819f953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12de819f953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1c9bd1e81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121c9bd1e81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3dc64e580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133dc64e580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1652be07c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121652be07c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1c9bd1e81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121c9bd1e81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12</a:t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3dc64e580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133dc64e580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2e17b031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122e17b031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2e17b0303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122e17b0303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1652be07c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121652be07c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3dc64e580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133dc64e580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ctrTitle"/>
          </p:nvPr>
        </p:nvSpPr>
        <p:spPr>
          <a:xfrm>
            <a:off x="678426" y="889820"/>
            <a:ext cx="9989574" cy="3598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" type="subTitle"/>
          </p:nvPr>
        </p:nvSpPr>
        <p:spPr>
          <a:xfrm>
            <a:off x="678426" y="4488426"/>
            <a:ext cx="6991776" cy="13027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9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4228224" y="-1234462"/>
            <a:ext cx="3636088" cy="10691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9"/>
          <p:cNvSpPr txBox="1"/>
          <p:nvPr>
            <p:ph type="title"/>
          </p:nvPr>
        </p:nvSpPr>
        <p:spPr>
          <a:xfrm rot="5400000">
            <a:off x="7924366" y="2315931"/>
            <a:ext cx="4984956" cy="2349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" type="body"/>
          </p:nvPr>
        </p:nvSpPr>
        <p:spPr>
          <a:xfrm rot="5400000">
            <a:off x="2547783" y="-711610"/>
            <a:ext cx="4984956" cy="8404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9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715383" y="1709738"/>
            <a:ext cx="10632067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" type="body"/>
          </p:nvPr>
        </p:nvSpPr>
        <p:spPr>
          <a:xfrm>
            <a:off x="715383" y="4589463"/>
            <a:ext cx="10632067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21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 txBox="1"/>
          <p:nvPr>
            <p:ph type="title"/>
          </p:nvPr>
        </p:nvSpPr>
        <p:spPr>
          <a:xfrm>
            <a:off x="700635" y="922096"/>
            <a:ext cx="10691265" cy="1127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" type="body"/>
          </p:nvPr>
        </p:nvSpPr>
        <p:spPr>
          <a:xfrm>
            <a:off x="715383" y="2128684"/>
            <a:ext cx="5304417" cy="3844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2" type="body"/>
          </p:nvPr>
        </p:nvSpPr>
        <p:spPr>
          <a:xfrm>
            <a:off x="6172200" y="2128684"/>
            <a:ext cx="5219700" cy="3844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 txBox="1"/>
          <p:nvPr>
            <p:ph type="title"/>
          </p:nvPr>
        </p:nvSpPr>
        <p:spPr>
          <a:xfrm>
            <a:off x="685887" y="929148"/>
            <a:ext cx="10640005" cy="761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1" type="body"/>
          </p:nvPr>
        </p:nvSpPr>
        <p:spPr>
          <a:xfrm>
            <a:off x="715384" y="1681163"/>
            <a:ext cx="5282192" cy="65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2" type="body"/>
          </p:nvPr>
        </p:nvSpPr>
        <p:spPr>
          <a:xfrm>
            <a:off x="715384" y="2505075"/>
            <a:ext cx="5282192" cy="3423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3" type="body"/>
          </p:nvPr>
        </p:nvSpPr>
        <p:spPr>
          <a:xfrm>
            <a:off x="6172200" y="1681163"/>
            <a:ext cx="5183188" cy="65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3"/>
          <p:cNvSpPr txBox="1"/>
          <p:nvPr>
            <p:ph idx="4" type="body"/>
          </p:nvPr>
        </p:nvSpPr>
        <p:spPr>
          <a:xfrm>
            <a:off x="6172200" y="2505075"/>
            <a:ext cx="5183188" cy="3423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4"/>
          <p:cNvSpPr txBox="1"/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5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/>
          <p:nvPr>
            <p:ph type="title"/>
          </p:nvPr>
        </p:nvSpPr>
        <p:spPr>
          <a:xfrm>
            <a:off x="678426" y="781665"/>
            <a:ext cx="4093599" cy="12234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26"/>
          <p:cNvSpPr txBox="1"/>
          <p:nvPr>
            <p:ph idx="2" type="body"/>
          </p:nvPr>
        </p:nvSpPr>
        <p:spPr>
          <a:xfrm>
            <a:off x="688258" y="2315497"/>
            <a:ext cx="4093599" cy="3553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26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6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 txBox="1"/>
          <p:nvPr>
            <p:ph type="title"/>
          </p:nvPr>
        </p:nvSpPr>
        <p:spPr>
          <a:xfrm>
            <a:off x="683342" y="1066800"/>
            <a:ext cx="4103431" cy="13175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7"/>
          <p:cNvSpPr/>
          <p:nvPr>
            <p:ph idx="2" type="pic"/>
          </p:nvPr>
        </p:nvSpPr>
        <p:spPr>
          <a:xfrm>
            <a:off x="5183188" y="1066800"/>
            <a:ext cx="6172200" cy="479425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7"/>
          <p:cNvSpPr txBox="1"/>
          <p:nvPr>
            <p:ph idx="1" type="body"/>
          </p:nvPr>
        </p:nvSpPr>
        <p:spPr>
          <a:xfrm>
            <a:off x="683342" y="2552700"/>
            <a:ext cx="4103431" cy="3316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  <a:defRPr b="0" i="0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3175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5" name="Google Shape;15;p18"/>
          <p:cNvCxnSpPr/>
          <p:nvPr/>
        </p:nvCxnSpPr>
        <p:spPr>
          <a:xfrm>
            <a:off x="800100" y="723900"/>
            <a:ext cx="1059180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" name="Google Shape;16;p18"/>
          <p:cNvCxnSpPr/>
          <p:nvPr/>
        </p:nvCxnSpPr>
        <p:spPr>
          <a:xfrm>
            <a:off x="800100" y="6142781"/>
            <a:ext cx="10591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jp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g"/><Relationship Id="rId4" Type="http://schemas.openxmlformats.org/officeDocument/2006/relationships/image" Target="../media/image33.png"/><Relationship Id="rId5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jp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descr="Une image contenant extérieur, ciel, nuages, nature&#10;&#10;Description générée automatiquement" id="91" name="Google Shape;91;p1"/>
          <p:cNvPicPr preferRelativeResize="0"/>
          <p:nvPr/>
        </p:nvPicPr>
        <p:blipFill rotWithShape="1">
          <a:blip r:embed="rId3">
            <a:alphaModFix/>
          </a:blip>
          <a:srcRect b="6291" l="0" r="0" t="18708"/>
          <a:stretch/>
        </p:blipFill>
        <p:spPr>
          <a:xfrm>
            <a:off x="1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5000">
                <a:srgbClr val="000000">
                  <a:alpha val="40000"/>
                </a:srgbClr>
              </a:gs>
              <a:gs pos="47744">
                <a:srgbClr val="000000">
                  <a:alpha val="49803"/>
                </a:srgbClr>
              </a:gs>
              <a:gs pos="70000">
                <a:srgbClr val="000000">
                  <a:alpha val="35686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93" name="Google Shape;93;p1"/>
          <p:cNvSpPr txBox="1"/>
          <p:nvPr>
            <p:ph type="ctrTitle"/>
          </p:nvPr>
        </p:nvSpPr>
        <p:spPr>
          <a:xfrm>
            <a:off x="1833541" y="990599"/>
            <a:ext cx="5619054" cy="4849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Open Sans"/>
              <a:buNone/>
            </a:pPr>
            <a:r>
              <a:rPr lang="fr-FR">
                <a:solidFill>
                  <a:srgbClr val="FFFFFF"/>
                </a:solidFill>
              </a:rPr>
              <a:t>REVUE DE PROJET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" name="Google Shape;94;p1"/>
          <p:cNvSpPr txBox="1"/>
          <p:nvPr>
            <p:ph idx="1" type="subTitle"/>
          </p:nvPr>
        </p:nvSpPr>
        <p:spPr>
          <a:xfrm>
            <a:off x="8712865" y="1447799"/>
            <a:ext cx="2368905" cy="407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fr-FR" sz="3200">
                <a:solidFill>
                  <a:srgbClr val="FFFFFF"/>
                </a:solidFill>
              </a:rPr>
              <a:t>Pomodoro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5" name="Google Shape;95;p1"/>
          <p:cNvCxnSpPr/>
          <p:nvPr/>
        </p:nvCxnSpPr>
        <p:spPr>
          <a:xfrm rot="10800000">
            <a:off x="8115300" y="1780927"/>
            <a:ext cx="0" cy="3390901"/>
          </a:xfrm>
          <a:prstGeom prst="straightConnector1">
            <a:avLst/>
          </a:prstGeom>
          <a:noFill/>
          <a:ln cap="flat" cmpd="sng" w="444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sx="88000" rotWithShape="0" algn="tl" dir="2700000" dist="38100" sy="88000">
              <a:srgbClr val="000000">
                <a:alpha val="24705"/>
              </a:srgbClr>
            </a:outerShdw>
          </a:effectLst>
        </p:spPr>
      </p:cxnSp>
      <p:sp>
        <p:nvSpPr>
          <p:cNvPr id="96" name="Google Shape;96;p1"/>
          <p:cNvSpPr txBox="1"/>
          <p:nvPr/>
        </p:nvSpPr>
        <p:spPr>
          <a:xfrm>
            <a:off x="4449325" y="5551115"/>
            <a:ext cx="32856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Partie IR : ESTABLET Teddy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extérieur, ciel, nuages, nature&#10;&#10;Description générée automatiquement" id="180" name="Google Shape;180;g133dc64e580_0_103"/>
          <p:cNvPicPr preferRelativeResize="0"/>
          <p:nvPr/>
        </p:nvPicPr>
        <p:blipFill rotWithShape="1">
          <a:blip r:embed="rId3">
            <a:alphaModFix amt="40000"/>
          </a:blip>
          <a:srcRect b="6292" l="0" r="0" t="18705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33dc64e580_0_103"/>
          <p:cNvSpPr txBox="1"/>
          <p:nvPr>
            <p:ph type="title"/>
          </p:nvPr>
        </p:nvSpPr>
        <p:spPr>
          <a:xfrm>
            <a:off x="700635" y="922096"/>
            <a:ext cx="106914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Open Sans"/>
              <a:buNone/>
            </a:pPr>
            <a:r>
              <a:rPr lang="fr-FR">
                <a:solidFill>
                  <a:srgbClr val="000000"/>
                </a:solidFill>
              </a:rPr>
              <a:t>Présentation de l’IHM</a:t>
            </a:r>
            <a:endParaRPr/>
          </a:p>
        </p:txBody>
      </p:sp>
      <p:sp>
        <p:nvSpPr>
          <p:cNvPr id="182" name="Google Shape;182;g133dc64e580_0_103"/>
          <p:cNvSpPr txBox="1"/>
          <p:nvPr>
            <p:ph idx="12" type="sldNum"/>
          </p:nvPr>
        </p:nvSpPr>
        <p:spPr>
          <a:xfrm>
            <a:off x="10919012" y="6356350"/>
            <a:ext cx="6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83" name="Google Shape;183;g133dc64e580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6425" y="1632175"/>
            <a:ext cx="6519148" cy="488936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extérieur, ciel, nuages, nature&#10;&#10;Description générée automatiquement" id="188" name="Google Shape;188;g133dc64e580_0_112"/>
          <p:cNvPicPr preferRelativeResize="0"/>
          <p:nvPr/>
        </p:nvPicPr>
        <p:blipFill rotWithShape="1">
          <a:blip r:embed="rId3">
            <a:alphaModFix amt="40000"/>
          </a:blip>
          <a:srcRect b="6292" l="0" r="0" t="18705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33dc64e580_0_112"/>
          <p:cNvSpPr txBox="1"/>
          <p:nvPr>
            <p:ph type="title"/>
          </p:nvPr>
        </p:nvSpPr>
        <p:spPr>
          <a:xfrm>
            <a:off x="700635" y="922096"/>
            <a:ext cx="106914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Open Sans"/>
              <a:buNone/>
            </a:pPr>
            <a:r>
              <a:rPr lang="fr-FR">
                <a:solidFill>
                  <a:srgbClr val="000000"/>
                </a:solidFill>
              </a:rPr>
              <a:t>Présentation de l’IHM</a:t>
            </a:r>
            <a:endParaRPr/>
          </a:p>
        </p:txBody>
      </p:sp>
      <p:sp>
        <p:nvSpPr>
          <p:cNvPr id="190" name="Google Shape;190;g133dc64e580_0_112"/>
          <p:cNvSpPr txBox="1"/>
          <p:nvPr>
            <p:ph idx="12" type="sldNum"/>
          </p:nvPr>
        </p:nvSpPr>
        <p:spPr>
          <a:xfrm>
            <a:off x="10919012" y="6356350"/>
            <a:ext cx="6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91" name="Google Shape;191;g133dc64e580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6425" y="1632175"/>
            <a:ext cx="6519148" cy="48893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extérieur, ciel, nuages, nature&#10;&#10;Description générée automatiquement" id="196" name="Google Shape;196;g12de819f953_0_9"/>
          <p:cNvPicPr preferRelativeResize="0"/>
          <p:nvPr/>
        </p:nvPicPr>
        <p:blipFill rotWithShape="1">
          <a:blip r:embed="rId3">
            <a:alphaModFix amt="40000"/>
          </a:blip>
          <a:srcRect b="6291" l="0" r="0" t="18704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2de819f953_0_9"/>
          <p:cNvSpPr txBox="1"/>
          <p:nvPr>
            <p:ph type="title"/>
          </p:nvPr>
        </p:nvSpPr>
        <p:spPr>
          <a:xfrm>
            <a:off x="700635" y="922096"/>
            <a:ext cx="106914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Open Sans"/>
              <a:buNone/>
            </a:pPr>
            <a:r>
              <a:rPr lang="fr-FR">
                <a:solidFill>
                  <a:srgbClr val="000000"/>
                </a:solidFill>
              </a:rPr>
              <a:t>Planification des tâches</a:t>
            </a:r>
            <a:endParaRPr/>
          </a:p>
        </p:txBody>
      </p:sp>
      <p:sp>
        <p:nvSpPr>
          <p:cNvPr id="198" name="Google Shape;198;g12de819f953_0_9"/>
          <p:cNvSpPr txBox="1"/>
          <p:nvPr>
            <p:ph idx="12" type="sldNum"/>
          </p:nvPr>
        </p:nvSpPr>
        <p:spPr>
          <a:xfrm>
            <a:off x="10919012" y="6356350"/>
            <a:ext cx="6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aphicFrame>
        <p:nvGraphicFramePr>
          <p:cNvPr id="199" name="Google Shape;199;g12de819f953_0_9"/>
          <p:cNvGraphicFramePr/>
          <p:nvPr/>
        </p:nvGraphicFramePr>
        <p:xfrm>
          <a:off x="1436950" y="193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{F5972F24-F21F-4F61-A61A-D13D7E6E460F}</a:tableStyleId>
              </a:tblPr>
              <a:tblGrid>
                <a:gridCol w="5503625"/>
                <a:gridCol w="1907225"/>
                <a:gridCol w="1907225"/>
              </a:tblGrid>
              <a:tr h="6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/>
                        <a:t>Cas d’utilisations</a:t>
                      </a:r>
                      <a:endParaRPr b="1" sz="1500"/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/>
                        <a:t>Priorité</a:t>
                      </a:r>
                      <a:endParaRPr b="1"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/>
                        <a:t>Itération</a:t>
                      </a:r>
                      <a:endParaRPr b="1" sz="15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/>
                        <a:t>Éditer une tâche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>
                          <a:solidFill>
                            <a:srgbClr val="FF0000"/>
                          </a:solidFill>
                        </a:rPr>
                        <a:t>Haute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>
                          <a:solidFill>
                            <a:srgbClr val="FF0000"/>
                          </a:solidFill>
                        </a:rPr>
                        <a:t>2</a:t>
                      </a:r>
                      <a:endParaRPr b="1" sz="1500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/>
                        <a:t>Lister les tâches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>
                          <a:solidFill>
                            <a:srgbClr val="FF0000"/>
                          </a:solidFill>
                        </a:rPr>
                        <a:t>Haute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>
                          <a:solidFill>
                            <a:srgbClr val="FF0000"/>
                          </a:solidFill>
                        </a:rPr>
                        <a:t>2</a:t>
                      </a:r>
                      <a:endParaRPr b="1" sz="1500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6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/>
                        <a:t>Démarrer un pomodoro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>
                          <a:solidFill>
                            <a:srgbClr val="FF0000"/>
                          </a:solidFill>
                        </a:rPr>
                        <a:t>Haute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>
                          <a:solidFill>
                            <a:srgbClr val="FF0000"/>
                          </a:solidFill>
                        </a:rPr>
                        <a:t>1</a:t>
                      </a:r>
                      <a:endParaRPr b="1" sz="1500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6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500">
                          <a:solidFill>
                            <a:schemeClr val="dk1"/>
                          </a:solidFill>
                        </a:rPr>
                        <a:t>Afficher l'état du minuteur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>
                          <a:solidFill>
                            <a:srgbClr val="FF0000"/>
                          </a:solidFill>
                        </a:rPr>
                        <a:t>Haute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>
                          <a:solidFill>
                            <a:srgbClr val="FF0000"/>
                          </a:solidFill>
                        </a:rPr>
                        <a:t>1</a:t>
                      </a:r>
                      <a:endParaRPr b="1" sz="1500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6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>
                          <a:solidFill>
                            <a:schemeClr val="dk1"/>
                          </a:solidFill>
                        </a:rPr>
                        <a:t>Dialoguer avec le minuteur connecté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>
                          <a:solidFill>
                            <a:srgbClr val="FF0000"/>
                          </a:solidFill>
                        </a:rPr>
                        <a:t>Haute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>
                          <a:solidFill>
                            <a:srgbClr val="FF0000"/>
                          </a:solidFill>
                        </a:rPr>
                        <a:t>1</a:t>
                      </a:r>
                      <a:endParaRPr b="1" sz="1500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6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/>
                        <a:t>Activer/Désactiver l’alarme sonore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>
                          <a:solidFill>
                            <a:srgbClr val="FF0000"/>
                          </a:solidFill>
                        </a:rPr>
                        <a:t>Moyenne</a:t>
                      </a:r>
                      <a:endParaRPr b="1" sz="1500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>
                          <a:solidFill>
                            <a:srgbClr val="FF0000"/>
                          </a:solidFill>
                        </a:rPr>
                        <a:t>2</a:t>
                      </a:r>
                      <a:endParaRPr b="1" sz="1500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6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/>
                        <a:t>Configurer les minuteries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>
                          <a:solidFill>
                            <a:srgbClr val="FF0000"/>
                          </a:solidFill>
                        </a:rPr>
                        <a:t>Moyenne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>
                          <a:solidFill>
                            <a:srgbClr val="FF0000"/>
                          </a:solidFill>
                        </a:rPr>
                        <a:t>2</a:t>
                      </a:r>
                      <a:endParaRPr b="1" sz="1500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6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/>
                        <a:t>Sélectionner un mode (Minuteur/Chronomètre)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>
                          <a:solidFill>
                            <a:srgbClr val="FF0000"/>
                          </a:solidFill>
                        </a:rPr>
                        <a:t>Moyenne</a:t>
                      </a:r>
                      <a:endParaRPr b="1" sz="1500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>
                          <a:solidFill>
                            <a:srgbClr val="FF0000"/>
                          </a:solidFill>
                        </a:rPr>
                        <a:t>2</a:t>
                      </a:r>
                      <a:endParaRPr b="1" sz="1500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6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/>
                        <a:t>Notifier les événements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>
                          <a:solidFill>
                            <a:srgbClr val="FF0000"/>
                          </a:solidFill>
                        </a:rPr>
                        <a:t>Moyenne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>
                          <a:solidFill>
                            <a:srgbClr val="FF0000"/>
                          </a:solidFill>
                        </a:rPr>
                        <a:t>2</a:t>
                      </a:r>
                      <a:endParaRPr b="1" sz="1500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6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/>
                        <a:t>Enregistrer le suivi des tâches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>
                          <a:solidFill>
                            <a:srgbClr val="FF0000"/>
                          </a:solidFill>
                        </a:rPr>
                        <a:t>Basse</a:t>
                      </a:r>
                      <a:endParaRPr b="1" sz="1500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>
                          <a:solidFill>
                            <a:srgbClr val="FF0000"/>
                          </a:solidFill>
                        </a:rPr>
                        <a:t>3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extérieur, ciel, nuages, nature&#10;&#10;Description générée automatiquement" id="204" name="Google Shape;204;p13"/>
          <p:cNvPicPr preferRelativeResize="0"/>
          <p:nvPr/>
        </p:nvPicPr>
        <p:blipFill rotWithShape="1">
          <a:blip r:embed="rId3">
            <a:alphaModFix amt="40000"/>
          </a:blip>
          <a:srcRect b="6291" l="0" r="0" t="18708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3"/>
          <p:cNvSpPr txBox="1"/>
          <p:nvPr>
            <p:ph type="title"/>
          </p:nvPr>
        </p:nvSpPr>
        <p:spPr>
          <a:xfrm>
            <a:off x="700635" y="922096"/>
            <a:ext cx="106914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Open Sans"/>
              <a:buNone/>
            </a:pPr>
            <a:r>
              <a:rPr b="0" i="0" lang="fr-FR" sz="40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DIAGRAMME DE </a:t>
            </a:r>
            <a:r>
              <a:rPr lang="fr-FR">
                <a:solidFill>
                  <a:srgbClr val="000000"/>
                </a:solidFill>
              </a:rPr>
              <a:t>CAS D’UTILISATION</a:t>
            </a:r>
            <a:endParaRPr/>
          </a:p>
        </p:txBody>
      </p:sp>
      <p:sp>
        <p:nvSpPr>
          <p:cNvPr id="206" name="Google Shape;206;p13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07" name="Google Shape;207;p13"/>
          <p:cNvPicPr preferRelativeResize="0"/>
          <p:nvPr/>
        </p:nvPicPr>
        <p:blipFill rotWithShape="1">
          <a:blip r:embed="rId4">
            <a:alphaModFix/>
          </a:blip>
          <a:srcRect b="20206" l="4146" r="6269" t="6889"/>
          <a:stretch/>
        </p:blipFill>
        <p:spPr>
          <a:xfrm>
            <a:off x="2714300" y="1595900"/>
            <a:ext cx="6663925" cy="44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extérieur, ciel, nuages, nature&#10;&#10;Description générée automatiquement" id="212" name="Google Shape;212;p12"/>
          <p:cNvPicPr preferRelativeResize="0"/>
          <p:nvPr/>
        </p:nvPicPr>
        <p:blipFill rotWithShape="1">
          <a:blip r:embed="rId3">
            <a:alphaModFix amt="40000"/>
          </a:blip>
          <a:srcRect b="6291" l="0" r="0" t="18708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2"/>
          <p:cNvSpPr txBox="1"/>
          <p:nvPr>
            <p:ph type="title"/>
          </p:nvPr>
        </p:nvSpPr>
        <p:spPr>
          <a:xfrm>
            <a:off x="395830" y="838500"/>
            <a:ext cx="53058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  <a:buNone/>
            </a:pPr>
            <a:r>
              <a:rPr b="0" i="0" lang="fr-FR" sz="40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DIAGRAMME </a:t>
            </a:r>
            <a:r>
              <a:rPr lang="fr-FR">
                <a:solidFill>
                  <a:srgbClr val="000000"/>
                </a:solidFill>
              </a:rPr>
              <a:t>DE SÉQUENCE SYSTÈME</a:t>
            </a:r>
            <a:br>
              <a:rPr b="0" i="0" lang="fr-FR" sz="40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/>
          </a:p>
        </p:txBody>
      </p:sp>
      <p:sp>
        <p:nvSpPr>
          <p:cNvPr id="214" name="Google Shape;214;p12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15" name="Google Shape;21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4457" y="0"/>
            <a:ext cx="496073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extérieur, ciel, nuages, nature&#10;&#10;Description générée automatiquement" id="220" name="Google Shape;220;g12de819f953_0_20"/>
          <p:cNvPicPr preferRelativeResize="0"/>
          <p:nvPr/>
        </p:nvPicPr>
        <p:blipFill rotWithShape="1">
          <a:blip r:embed="rId3">
            <a:alphaModFix amt="40000"/>
          </a:blip>
          <a:srcRect b="6291" l="0" r="0" t="18704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12de819f953_0_20"/>
          <p:cNvSpPr txBox="1"/>
          <p:nvPr>
            <p:ph type="title"/>
          </p:nvPr>
        </p:nvSpPr>
        <p:spPr>
          <a:xfrm>
            <a:off x="222075" y="781125"/>
            <a:ext cx="31359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  <a:buNone/>
            </a:pPr>
            <a:r>
              <a:rPr lang="fr-FR">
                <a:solidFill>
                  <a:srgbClr val="000000"/>
                </a:solidFill>
              </a:rPr>
              <a:t>Scénario : Connecter le minuteur</a:t>
            </a:r>
            <a:br>
              <a:rPr b="0" i="0" lang="fr-FR" sz="40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/>
          </a:p>
        </p:txBody>
      </p:sp>
      <p:sp>
        <p:nvSpPr>
          <p:cNvPr id="222" name="Google Shape;222;g12de819f953_0_20"/>
          <p:cNvSpPr txBox="1"/>
          <p:nvPr>
            <p:ph idx="12" type="sldNum"/>
          </p:nvPr>
        </p:nvSpPr>
        <p:spPr>
          <a:xfrm>
            <a:off x="10919012" y="6356350"/>
            <a:ext cx="6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23" name="Google Shape;223;g12de819f953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6175" y="506350"/>
            <a:ext cx="8905824" cy="579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extérieur, ciel, nuages, nature&#10;&#10;Description générée automatiquement" id="228" name="Google Shape;228;g121c9bd1e81_0_2"/>
          <p:cNvPicPr preferRelativeResize="0"/>
          <p:nvPr/>
        </p:nvPicPr>
        <p:blipFill rotWithShape="1">
          <a:blip r:embed="rId3">
            <a:alphaModFix amt="40000"/>
          </a:blip>
          <a:srcRect b="6291" l="0" r="0" t="18703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21c9bd1e81_0_2"/>
          <p:cNvSpPr txBox="1"/>
          <p:nvPr>
            <p:ph type="title"/>
          </p:nvPr>
        </p:nvSpPr>
        <p:spPr>
          <a:xfrm>
            <a:off x="700635" y="922096"/>
            <a:ext cx="106914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Open Sans"/>
              <a:buNone/>
            </a:pPr>
            <a:r>
              <a:rPr lang="fr-FR">
                <a:solidFill>
                  <a:srgbClr val="000000"/>
                </a:solidFill>
              </a:rPr>
              <a:t>Communication</a:t>
            </a:r>
            <a:endParaRPr/>
          </a:p>
        </p:txBody>
      </p:sp>
      <p:sp>
        <p:nvSpPr>
          <p:cNvPr id="230" name="Google Shape;230;g121c9bd1e81_0_2"/>
          <p:cNvSpPr txBox="1"/>
          <p:nvPr>
            <p:ph idx="12" type="sldNum"/>
          </p:nvPr>
        </p:nvSpPr>
        <p:spPr>
          <a:xfrm>
            <a:off x="10919012" y="6356350"/>
            <a:ext cx="6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31" name="Google Shape;231;g121c9bd1e81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7313" y="2651551"/>
            <a:ext cx="2238375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21c9bd1e81_0_2"/>
          <p:cNvSpPr txBox="1"/>
          <p:nvPr/>
        </p:nvSpPr>
        <p:spPr>
          <a:xfrm>
            <a:off x="1278200" y="2651550"/>
            <a:ext cx="6282000" cy="8004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</a:t>
            </a:r>
            <a:r>
              <a:rPr b="1" lang="fr-FR" sz="40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</a:t>
            </a:r>
            <a:r>
              <a:rPr b="1" lang="fr-FR" sz="4000" u="sng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&amp;</a:t>
            </a:r>
            <a:r>
              <a:rPr b="1" lang="fr-FR" sz="40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25</a:t>
            </a:r>
            <a:r>
              <a:rPr b="1" lang="fr-FR" sz="4000" u="sng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&amp;</a:t>
            </a:r>
            <a:r>
              <a:rPr b="1" lang="fr-FR" sz="40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b="1" lang="fr-FR" sz="4000" u="sng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&amp;</a:t>
            </a:r>
            <a:r>
              <a:rPr b="1" lang="fr-FR" sz="40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15</a:t>
            </a:r>
            <a:r>
              <a:rPr b="1" lang="fr-FR" sz="4000" u="sng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&amp;</a:t>
            </a:r>
            <a:r>
              <a:rPr b="1" lang="fr-FR" sz="40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b="1" lang="fr-FR" sz="4000" u="sng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&amp;</a:t>
            </a:r>
            <a:r>
              <a:rPr b="1" lang="fr-FR" sz="40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b="1" lang="fr-FR" sz="4000" u="sng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&amp;</a:t>
            </a:r>
            <a:r>
              <a:rPr b="1" lang="fr-FR" sz="40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b="1" lang="fr-FR" sz="4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\r\n</a:t>
            </a:r>
            <a:endParaRPr sz="4000"/>
          </a:p>
        </p:txBody>
      </p:sp>
      <p:cxnSp>
        <p:nvCxnSpPr>
          <p:cNvPr id="233" name="Google Shape;233;g121c9bd1e81_0_2"/>
          <p:cNvCxnSpPr>
            <a:stCxn id="234" idx="0"/>
          </p:cNvCxnSpPr>
          <p:nvPr/>
        </p:nvCxnSpPr>
        <p:spPr>
          <a:xfrm flipH="1" rot="10800000">
            <a:off x="1439925" y="3495338"/>
            <a:ext cx="61800" cy="11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g121c9bd1e81_0_2"/>
          <p:cNvSpPr txBox="1"/>
          <p:nvPr/>
        </p:nvSpPr>
        <p:spPr>
          <a:xfrm>
            <a:off x="514725" y="4663838"/>
            <a:ext cx="185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0000"/>
                </a:solidFill>
                <a:latin typeface="Lustria"/>
                <a:ea typeface="Lustria"/>
                <a:cs typeface="Lustria"/>
                <a:sym typeface="Lustria"/>
              </a:rPr>
              <a:t>Début de trame</a:t>
            </a:r>
            <a:endParaRPr b="1">
              <a:solidFill>
                <a:srgbClr val="FF0000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cxnSp>
        <p:nvCxnSpPr>
          <p:cNvPr id="235" name="Google Shape;235;g121c9bd1e81_0_2"/>
          <p:cNvCxnSpPr>
            <a:stCxn id="236" idx="0"/>
          </p:cNvCxnSpPr>
          <p:nvPr/>
        </p:nvCxnSpPr>
        <p:spPr>
          <a:xfrm rot="10800000">
            <a:off x="1848650" y="3476900"/>
            <a:ext cx="193800" cy="7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g121c9bd1e81_0_2"/>
          <p:cNvSpPr txBox="1"/>
          <p:nvPr/>
        </p:nvSpPr>
        <p:spPr>
          <a:xfrm>
            <a:off x="1278200" y="4261700"/>
            <a:ext cx="15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434343"/>
                </a:solidFill>
                <a:latin typeface="Lustria"/>
                <a:ea typeface="Lustria"/>
                <a:cs typeface="Lustria"/>
                <a:sym typeface="Lustria"/>
              </a:rPr>
              <a:t>Indicateur</a:t>
            </a:r>
            <a:endParaRPr b="1">
              <a:solidFill>
                <a:srgbClr val="434343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cxnSp>
        <p:nvCxnSpPr>
          <p:cNvPr id="237" name="Google Shape;237;g121c9bd1e81_0_2"/>
          <p:cNvCxnSpPr>
            <a:stCxn id="238" idx="0"/>
          </p:cNvCxnSpPr>
          <p:nvPr/>
        </p:nvCxnSpPr>
        <p:spPr>
          <a:xfrm flipH="1" rot="10800000">
            <a:off x="3618800" y="3561038"/>
            <a:ext cx="3900" cy="11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g121c9bd1e81_0_2"/>
          <p:cNvSpPr txBox="1"/>
          <p:nvPr/>
        </p:nvSpPr>
        <p:spPr>
          <a:xfrm>
            <a:off x="2854550" y="4663838"/>
            <a:ext cx="152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38761D"/>
                </a:solidFill>
                <a:latin typeface="Lustria"/>
                <a:ea typeface="Lustria"/>
                <a:cs typeface="Lustria"/>
                <a:sym typeface="Lustria"/>
              </a:rPr>
              <a:t>Séparateur de champs</a:t>
            </a:r>
            <a:endParaRPr b="1">
              <a:solidFill>
                <a:srgbClr val="38761D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39" name="Google Shape;239;g121c9bd1e81_0_2"/>
          <p:cNvSpPr/>
          <p:nvPr/>
        </p:nvSpPr>
        <p:spPr>
          <a:xfrm>
            <a:off x="1278188" y="5624050"/>
            <a:ext cx="459900" cy="4002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g121c9bd1e81_0_2"/>
          <p:cNvCxnSpPr>
            <a:stCxn id="241" idx="0"/>
          </p:cNvCxnSpPr>
          <p:nvPr/>
        </p:nvCxnSpPr>
        <p:spPr>
          <a:xfrm flipH="1" rot="10800000">
            <a:off x="6795950" y="3561038"/>
            <a:ext cx="3900" cy="11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g121c9bd1e81_0_2"/>
          <p:cNvSpPr txBox="1"/>
          <p:nvPr/>
        </p:nvSpPr>
        <p:spPr>
          <a:xfrm>
            <a:off x="6031700" y="4663838"/>
            <a:ext cx="15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0000"/>
                </a:solidFill>
                <a:latin typeface="Lustria"/>
                <a:ea typeface="Lustria"/>
                <a:cs typeface="Lustria"/>
                <a:sym typeface="Lustria"/>
              </a:rPr>
              <a:t>Fin de trame</a:t>
            </a:r>
            <a:endParaRPr b="1">
              <a:solidFill>
                <a:srgbClr val="FF0000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42" name="Google Shape;242;g121c9bd1e81_0_2"/>
          <p:cNvSpPr txBox="1"/>
          <p:nvPr/>
        </p:nvSpPr>
        <p:spPr>
          <a:xfrm>
            <a:off x="1738075" y="5624050"/>
            <a:ext cx="15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FF0000"/>
                </a:solidFill>
                <a:latin typeface="Lustria"/>
                <a:ea typeface="Lustria"/>
                <a:cs typeface="Lustria"/>
                <a:sym typeface="Lustria"/>
              </a:rPr>
              <a:t>Délimiteurs</a:t>
            </a:r>
            <a:endParaRPr b="1">
              <a:solidFill>
                <a:srgbClr val="FF0000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cxnSp>
        <p:nvCxnSpPr>
          <p:cNvPr id="243" name="Google Shape;243;g121c9bd1e81_0_2"/>
          <p:cNvCxnSpPr>
            <a:stCxn id="244" idx="0"/>
          </p:cNvCxnSpPr>
          <p:nvPr/>
        </p:nvCxnSpPr>
        <p:spPr>
          <a:xfrm flipH="1" rot="10800000">
            <a:off x="4889150" y="3561038"/>
            <a:ext cx="3900" cy="110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g121c9bd1e81_0_2"/>
          <p:cNvSpPr txBox="1"/>
          <p:nvPr/>
        </p:nvSpPr>
        <p:spPr>
          <a:xfrm>
            <a:off x="4124900" y="4663838"/>
            <a:ext cx="15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4A86E8"/>
                </a:solidFill>
                <a:latin typeface="Lustria"/>
                <a:ea typeface="Lustria"/>
                <a:cs typeface="Lustria"/>
                <a:sym typeface="Lustria"/>
              </a:rPr>
              <a:t>Données</a:t>
            </a:r>
            <a:endParaRPr b="1">
              <a:solidFill>
                <a:srgbClr val="4A86E8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extérieur, ciel, nuages, nature&#10;&#10;Description générée automatiquement" id="249" name="Google Shape;249;g133dc64e580_0_53"/>
          <p:cNvPicPr preferRelativeResize="0"/>
          <p:nvPr/>
        </p:nvPicPr>
        <p:blipFill rotWithShape="1">
          <a:blip r:embed="rId3">
            <a:alphaModFix amt="40000"/>
          </a:blip>
          <a:srcRect b="6285" l="0" r="0" t="18706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133dc64e580_0_53"/>
          <p:cNvSpPr txBox="1"/>
          <p:nvPr>
            <p:ph type="title"/>
          </p:nvPr>
        </p:nvSpPr>
        <p:spPr>
          <a:xfrm>
            <a:off x="700635" y="922096"/>
            <a:ext cx="106914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Open Sans"/>
              <a:buNone/>
            </a:pPr>
            <a:r>
              <a:rPr lang="fr-FR">
                <a:solidFill>
                  <a:srgbClr val="000000"/>
                </a:solidFill>
              </a:rPr>
              <a:t>Communication</a:t>
            </a:r>
            <a:endParaRPr/>
          </a:p>
        </p:txBody>
      </p:sp>
      <p:sp>
        <p:nvSpPr>
          <p:cNvPr id="251" name="Google Shape;251;g133dc64e580_0_53"/>
          <p:cNvSpPr txBox="1"/>
          <p:nvPr>
            <p:ph idx="12" type="sldNum"/>
          </p:nvPr>
        </p:nvSpPr>
        <p:spPr>
          <a:xfrm>
            <a:off x="10919012" y="6356350"/>
            <a:ext cx="6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52" name="Google Shape;252;g133dc64e580_0_53"/>
          <p:cNvSpPr txBox="1"/>
          <p:nvPr/>
        </p:nvSpPr>
        <p:spPr>
          <a:xfrm>
            <a:off x="1100200" y="1969175"/>
            <a:ext cx="5987100" cy="3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fr-FR" sz="20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Configuration pomodoro : trame </a:t>
            </a:r>
            <a:r>
              <a:rPr b="1" lang="fr-FR" sz="24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</a:t>
            </a:r>
            <a:r>
              <a:rPr b="1" lang="fr-FR" sz="24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b="0" i="0" lang="fr-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longueur du POMODORO : de </a:t>
            </a:r>
            <a:r>
              <a:rPr b="1" i="0" lang="fr-FR" sz="2000" u="none" cap="none" strike="noStrike">
                <a:solidFill>
                  <a:srgbClr val="4A86E8"/>
                </a:solidFill>
              </a:rPr>
              <a:t>1 à 59</a:t>
            </a:r>
            <a:endParaRPr b="1" i="0" sz="2000" u="none" cap="none" strike="noStrike">
              <a:solidFill>
                <a:srgbClr val="4A86E8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b="0" i="0" lang="fr-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Durée des pauses courtes : de </a:t>
            </a:r>
            <a:r>
              <a:rPr b="1" i="0" lang="fr-FR" sz="2000" u="none" cap="none" strike="noStrike">
                <a:solidFill>
                  <a:srgbClr val="4A86E8"/>
                </a:solidFill>
              </a:rPr>
              <a:t>1 à 59</a:t>
            </a:r>
            <a:endParaRPr b="1" i="0" sz="2000" u="none" cap="none" strike="noStrike">
              <a:solidFill>
                <a:srgbClr val="4A86E8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b="0" i="0" lang="fr-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Durée des pauses longues : de</a:t>
            </a:r>
            <a:r>
              <a:rPr b="0" i="0" lang="fr-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fr-FR" sz="2000">
                <a:solidFill>
                  <a:srgbClr val="4A86E8"/>
                </a:solidFill>
              </a:rPr>
              <a:t>1 à 59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b="0" i="0" lang="fr-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Nombre de cycles : de </a:t>
            </a:r>
            <a:r>
              <a:rPr b="1" i="0" lang="fr-FR" sz="2000" u="none" cap="none" strike="noStrike">
                <a:solidFill>
                  <a:srgbClr val="4A86E8"/>
                </a:solidFill>
              </a:rPr>
              <a:t>1 à 10</a:t>
            </a:r>
            <a:endParaRPr b="1" i="0" sz="2000" u="none" cap="none" strike="noStrike">
              <a:solidFill>
                <a:srgbClr val="4A86E8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b="0" i="0" lang="fr-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 automatique POMODORO : </a:t>
            </a:r>
            <a:r>
              <a:rPr b="1" i="0" lang="fr-FR" sz="2000" u="none" cap="none" strike="noStrike">
                <a:solidFill>
                  <a:srgbClr val="4A86E8"/>
                </a:solidFill>
              </a:rPr>
              <a:t>0 ou 1</a:t>
            </a:r>
            <a:endParaRPr b="1" i="0" sz="2000" u="none" cap="none" strike="noStrike">
              <a:solidFill>
                <a:srgbClr val="4A86E8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❏"/>
            </a:pPr>
            <a:r>
              <a:rPr b="0" i="0" lang="fr-F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 automatique PAUSE : </a:t>
            </a:r>
            <a:r>
              <a:rPr b="1" lang="fr-FR" sz="2000">
                <a:solidFill>
                  <a:srgbClr val="4A86E8"/>
                </a:solidFill>
              </a:rPr>
              <a:t>0 ou 1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fr-FR" sz="20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Exemple</a:t>
            </a:r>
            <a:r>
              <a:rPr b="0" i="0" lang="fr-FR" sz="20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 </a:t>
            </a:r>
            <a:r>
              <a:rPr b="1" i="0" lang="fr-FR" sz="20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:</a:t>
            </a:r>
            <a:r>
              <a:rPr b="0" i="0" lang="fr-FR" sz="20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  </a:t>
            </a:r>
            <a:r>
              <a:rPr b="1" lang="fr-FR" sz="29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</a:t>
            </a:r>
            <a:r>
              <a:rPr b="1" lang="fr-FR" sz="2900">
                <a:solidFill>
                  <a:srgbClr val="43434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</a:t>
            </a:r>
            <a:r>
              <a:rPr b="1" lang="fr-FR" sz="2900" u="sng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&amp;</a:t>
            </a:r>
            <a:r>
              <a:rPr b="1" lang="fr-FR" sz="29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25</a:t>
            </a:r>
            <a:r>
              <a:rPr b="1" lang="fr-FR" sz="2900" u="sng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&amp;</a:t>
            </a:r>
            <a:r>
              <a:rPr b="1" lang="fr-FR" sz="29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b="1" lang="fr-FR" sz="2900" u="sng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&amp;</a:t>
            </a:r>
            <a:r>
              <a:rPr b="1" lang="fr-FR" sz="29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15</a:t>
            </a:r>
            <a:r>
              <a:rPr b="1" lang="fr-FR" sz="2900" u="sng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&amp;</a:t>
            </a:r>
            <a:r>
              <a:rPr b="1" lang="fr-FR" sz="29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b="1" lang="fr-FR" sz="2900" u="sng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&amp;</a:t>
            </a:r>
            <a:r>
              <a:rPr b="1" lang="fr-FR" sz="29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b="1" lang="fr-FR" sz="2900" u="sng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&amp;</a:t>
            </a:r>
            <a:r>
              <a:rPr b="1" lang="fr-FR" sz="29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b="1" lang="fr-FR" sz="29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\r\n</a:t>
            </a:r>
            <a:endParaRPr b="1" i="0" sz="1100" u="none" cap="none" strike="noStrike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53" name="Google Shape;253;g133dc64e580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7313" y="2651551"/>
            <a:ext cx="223837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extérieur, ciel, nuages, nature&#10;&#10;Description générée automatiquement" id="258" name="Google Shape;258;g121652be07c_0_22"/>
          <p:cNvPicPr preferRelativeResize="0"/>
          <p:nvPr/>
        </p:nvPicPr>
        <p:blipFill rotWithShape="1">
          <a:blip r:embed="rId3">
            <a:alphaModFix amt="40000"/>
          </a:blip>
          <a:srcRect b="6291" l="0" r="0" t="18703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121652be07c_0_22"/>
          <p:cNvSpPr txBox="1"/>
          <p:nvPr>
            <p:ph type="title"/>
          </p:nvPr>
        </p:nvSpPr>
        <p:spPr>
          <a:xfrm>
            <a:off x="700635" y="922096"/>
            <a:ext cx="106914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Open Sans"/>
              <a:buNone/>
            </a:pPr>
            <a:r>
              <a:rPr lang="fr-FR">
                <a:solidFill>
                  <a:srgbClr val="000000"/>
                </a:solidFill>
              </a:rPr>
              <a:t>Communication</a:t>
            </a:r>
            <a:endParaRPr/>
          </a:p>
        </p:txBody>
      </p:sp>
      <p:sp>
        <p:nvSpPr>
          <p:cNvPr id="260" name="Google Shape;260;g121652be07c_0_22"/>
          <p:cNvSpPr txBox="1"/>
          <p:nvPr>
            <p:ph idx="12" type="sldNum"/>
          </p:nvPr>
        </p:nvSpPr>
        <p:spPr>
          <a:xfrm>
            <a:off x="10919012" y="6356350"/>
            <a:ext cx="6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61" name="Google Shape;261;g121652be07c_0_22"/>
          <p:cNvSpPr txBox="1"/>
          <p:nvPr/>
        </p:nvSpPr>
        <p:spPr>
          <a:xfrm>
            <a:off x="6634250" y="1969163"/>
            <a:ext cx="57195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Sens : Pomodoro connecté → Application</a:t>
            </a:r>
            <a:endParaRPr b="1" i="0" sz="1600" u="none" cap="none" strike="noStrike">
              <a:solidFill>
                <a:srgbClr val="000000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Changement d’état : </a:t>
            </a:r>
            <a:r>
              <a:rPr b="1" i="0" lang="fr-FR" sz="1600" u="none" cap="none" strike="noStrike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#E…\r\n</a:t>
            </a:r>
            <a:endParaRPr b="1" i="0" sz="1600" u="none" cap="none" strike="noStrike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Erreur : </a:t>
            </a:r>
            <a:r>
              <a:rPr b="1" i="0" lang="fr-FR" sz="1600" u="none" cap="none" strike="noStrike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#F…\r\n</a:t>
            </a:r>
            <a:endParaRPr b="1" i="0" sz="1600" u="none" cap="none" strike="noStrike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Acquittement : </a:t>
            </a:r>
            <a:r>
              <a:rPr b="1" i="0" lang="fr-FR" sz="1600" u="none" cap="none" strike="noStrike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#A\r\n</a:t>
            </a:r>
            <a:endParaRPr b="1" i="0" sz="1600" u="none" cap="none" strike="noStrike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2" name="Google Shape;262;g121652be07c_0_22"/>
          <p:cNvSpPr txBox="1"/>
          <p:nvPr/>
        </p:nvSpPr>
        <p:spPr>
          <a:xfrm>
            <a:off x="1100200" y="1969175"/>
            <a:ext cx="59871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fr-FR" sz="16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Sens : Application → Pomodoro connecté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Démarrage d’une tâche : </a:t>
            </a:r>
            <a:r>
              <a:rPr b="1" i="0" lang="fr-FR" sz="1600" u="none" cap="none" strike="noStrike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#T…\r\n</a:t>
            </a:r>
            <a:endParaRPr b="1" i="0" sz="1600" u="none" cap="none" strike="noStrike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Démarrage d’une pause courte : </a:t>
            </a:r>
            <a:r>
              <a:rPr b="1" i="0" lang="fr-FR" sz="1600" u="none" cap="none" strike="noStrike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#R</a:t>
            </a:r>
            <a:r>
              <a:rPr b="1" i="0" lang="fr-FR" sz="1600" u="sng" cap="none" strike="noStrike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&amp;</a:t>
            </a:r>
            <a:r>
              <a:rPr b="1" i="0" lang="fr-FR" sz="1600" u="none" cap="none" strike="noStrike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C\r\n</a:t>
            </a:r>
            <a:endParaRPr b="1" i="0" sz="1600" u="none" cap="none" strike="noStrike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Démarrage d’une pause longue : </a:t>
            </a:r>
            <a:r>
              <a:rPr b="1" i="0" lang="fr-FR" sz="1600" u="none" cap="none" strike="noStrike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#R</a:t>
            </a:r>
            <a:r>
              <a:rPr b="1" i="0" lang="fr-FR" sz="1600" u="sng" cap="none" strike="noStrike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&amp;</a:t>
            </a:r>
            <a:r>
              <a:rPr b="1" i="0" lang="fr-FR" sz="1600" u="none" cap="none" strike="noStrike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L\r\n</a:t>
            </a:r>
            <a:endParaRPr b="1" i="0" sz="1600" u="none" cap="none" strike="noStrike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Arrêt d’une tâche ou d’une pause : </a:t>
            </a:r>
            <a:r>
              <a:rPr b="1" i="0" lang="fr-FR" sz="1600" u="none" cap="none" strike="noStrike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#S\r\n</a:t>
            </a:r>
            <a:endParaRPr b="1" i="0" sz="1600" u="none" cap="none" strike="noStrike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Annulation d’une tâche ou d’une pause : </a:t>
            </a:r>
            <a:r>
              <a:rPr b="1" i="0" lang="fr-FR" sz="1600" u="none" cap="none" strike="noStrike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#X\r\n</a:t>
            </a:r>
            <a:endParaRPr b="1" i="0" sz="1600" u="none" cap="none" strike="noStrike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Configuration de POMODORO : </a:t>
            </a:r>
            <a:r>
              <a:rPr b="1" i="0" lang="fr-FR" sz="1600" u="none" cap="none" strike="noStrike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#P…\r\n</a:t>
            </a:r>
            <a:endParaRPr b="1" i="0" sz="1600" u="none" cap="none" strike="noStrike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Configuration de l’utilisateur : </a:t>
            </a:r>
            <a:r>
              <a:rPr b="1" i="0" lang="fr-FR" sz="1600" u="none" cap="none" strike="noStrike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#U…\r\n</a:t>
            </a:r>
            <a:endParaRPr b="1" i="0" sz="1600" u="none" cap="none" strike="noStrike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Configuration du mode sonnerie : </a:t>
            </a:r>
            <a:r>
              <a:rPr b="1" i="0" lang="fr-FR" sz="1600" u="none" cap="none" strike="noStrike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#B…\r\n</a:t>
            </a:r>
            <a:endParaRPr b="1" i="0" sz="1600" u="none" cap="none" strike="noStrike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3" name="Google Shape;263;g121652be07c_0_22"/>
          <p:cNvSpPr txBox="1"/>
          <p:nvPr>
            <p:ph type="title"/>
          </p:nvPr>
        </p:nvSpPr>
        <p:spPr>
          <a:xfrm>
            <a:off x="6634250" y="3651500"/>
            <a:ext cx="460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Open Sans"/>
              <a:buNone/>
            </a:pPr>
            <a:r>
              <a:rPr b="1" lang="fr-FR" sz="1600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Liaison : Bluetooth version 4.2</a:t>
            </a:r>
            <a:endParaRPr b="1" sz="1600"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64" name="Google Shape;264;g121652be07c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9759" y="4055865"/>
            <a:ext cx="4056690" cy="153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21652be07c_0_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79900" y="4298949"/>
            <a:ext cx="688600" cy="1050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g121652be07c_0_22"/>
          <p:cNvCxnSpPr/>
          <p:nvPr/>
        </p:nvCxnSpPr>
        <p:spPr>
          <a:xfrm>
            <a:off x="8406750" y="4812050"/>
            <a:ext cx="1227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extérieur, ciel, nuages, nature&#10;&#10;Description générée automatiquement" id="271" name="Google Shape;271;g121c9bd1e81_0_20"/>
          <p:cNvPicPr preferRelativeResize="0"/>
          <p:nvPr/>
        </p:nvPicPr>
        <p:blipFill rotWithShape="1">
          <a:blip r:embed="rId3">
            <a:alphaModFix amt="40000"/>
          </a:blip>
          <a:srcRect b="6291" l="0" r="0" t="18703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21c9bd1e81_0_20"/>
          <p:cNvSpPr txBox="1"/>
          <p:nvPr>
            <p:ph type="title"/>
          </p:nvPr>
        </p:nvSpPr>
        <p:spPr>
          <a:xfrm>
            <a:off x="700635" y="922096"/>
            <a:ext cx="106914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Open Sans"/>
              <a:buNone/>
            </a:pPr>
            <a:r>
              <a:rPr lang="fr-FR">
                <a:solidFill>
                  <a:srgbClr val="000000"/>
                </a:solidFill>
              </a:rPr>
              <a:t>Communication</a:t>
            </a:r>
            <a:endParaRPr/>
          </a:p>
        </p:txBody>
      </p:sp>
      <p:sp>
        <p:nvSpPr>
          <p:cNvPr id="273" name="Google Shape;273;g121c9bd1e81_0_20"/>
          <p:cNvSpPr txBox="1"/>
          <p:nvPr>
            <p:ph idx="12" type="sldNum"/>
          </p:nvPr>
        </p:nvSpPr>
        <p:spPr>
          <a:xfrm>
            <a:off x="10919012" y="6356350"/>
            <a:ext cx="6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74" name="Google Shape;274;g121c9bd1e81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125" y="0"/>
            <a:ext cx="10995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21c9bd1e81_0_20"/>
          <p:cNvSpPr txBox="1"/>
          <p:nvPr/>
        </p:nvSpPr>
        <p:spPr>
          <a:xfrm>
            <a:off x="8416625" y="5719075"/>
            <a:ext cx="2975400" cy="83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La trame d’annulation </a:t>
            </a:r>
            <a:r>
              <a:rPr b="1" i="0" lang="fr-FR" sz="1400" u="none" cap="none" strike="noStrike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#X\r\n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 fait retourner à l’état </a:t>
            </a:r>
            <a:r>
              <a:rPr b="1" i="0" lang="fr-FR" sz="1400" u="none" cap="none" strike="noStrike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En attente</a:t>
            </a:r>
            <a:r>
              <a:rPr b="0" i="0" lang="fr-FR" sz="1400" u="none" cap="none" strike="noStrike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 quel que soit l’état courant.</a:t>
            </a:r>
            <a:endParaRPr b="0" i="0" sz="1400" u="none" cap="none" strike="noStrike">
              <a:solidFill>
                <a:srgbClr val="000000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extérieur, ciel, nuages, nature&#10;&#10;Description générée automatiquement" id="102" name="Google Shape;102;p2"/>
          <p:cNvPicPr preferRelativeResize="0"/>
          <p:nvPr/>
        </p:nvPicPr>
        <p:blipFill rotWithShape="1">
          <a:blip r:embed="rId3">
            <a:alphaModFix amt="40000"/>
          </a:blip>
          <a:srcRect b="6291" l="0" r="0" t="18708"/>
          <a:stretch/>
        </p:blipFill>
        <p:spPr>
          <a:xfrm>
            <a:off x="1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>
            <p:ph type="title"/>
          </p:nvPr>
        </p:nvSpPr>
        <p:spPr>
          <a:xfrm>
            <a:off x="3579302" y="792760"/>
            <a:ext cx="5033395" cy="775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</a:pPr>
            <a:r>
              <a:rPr lang="fr-FR"/>
              <a:t>SOMMAIRE</a:t>
            </a:r>
            <a:endParaRPr/>
          </a:p>
        </p:txBody>
      </p:sp>
      <p:sp>
        <p:nvSpPr>
          <p:cNvPr id="104" name="Google Shape;104;p2"/>
          <p:cNvSpPr txBox="1"/>
          <p:nvPr>
            <p:ph idx="1" type="body"/>
          </p:nvPr>
        </p:nvSpPr>
        <p:spPr>
          <a:xfrm>
            <a:off x="600625" y="1496450"/>
            <a:ext cx="10792200" cy="46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14343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fr-FR" sz="15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Présentation du minuteur connecté « Pomodoro</a:t>
            </a:r>
            <a:r>
              <a:rPr lang="fr-FR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» </a:t>
            </a:r>
            <a:r>
              <a:rPr b="0" i="0" lang="fr-FR" sz="15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   </a:t>
            </a:r>
            <a:endParaRPr sz="15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None/>
            </a:pPr>
            <a:r>
              <a:t/>
            </a:r>
            <a:endParaRPr b="0" i="0" sz="1500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14343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fr-FR" sz="15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Planification du projet </a:t>
            </a:r>
            <a:endParaRPr b="0" i="0" sz="1500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41176"/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14343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  <a:buChar char="•"/>
            </a:pPr>
            <a:r>
              <a:rPr lang="fr-FR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Architecture du système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41176"/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14343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  <a:buChar char="•"/>
            </a:pPr>
            <a:r>
              <a:rPr lang="fr-FR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Ressources de développement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41176"/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14343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  <a:buChar char="•"/>
            </a:pPr>
            <a:r>
              <a:rPr lang="fr-FR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Organisation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14344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fr-FR" sz="15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Cahier des charges      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41176"/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14344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•"/>
            </a:pPr>
            <a:r>
              <a:rPr lang="fr-FR" sz="1500">
                <a:latin typeface="Open Sans"/>
                <a:ea typeface="Open Sans"/>
                <a:cs typeface="Open Sans"/>
                <a:sym typeface="Open Sans"/>
              </a:rPr>
              <a:t>Présentation de l’</a:t>
            </a:r>
            <a:r>
              <a:rPr lang="fr-FR" sz="1500">
                <a:latin typeface="Open Sans"/>
                <a:ea typeface="Open Sans"/>
                <a:cs typeface="Open Sans"/>
                <a:sym typeface="Open Sans"/>
              </a:rPr>
              <a:t>IHM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214344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•"/>
            </a:pPr>
            <a:r>
              <a:rPr lang="fr-FR" sz="1500">
                <a:latin typeface="Open Sans"/>
                <a:ea typeface="Open Sans"/>
                <a:cs typeface="Open Sans"/>
                <a:sym typeface="Open Sans"/>
              </a:rPr>
              <a:t>Planification</a:t>
            </a:r>
            <a:r>
              <a:rPr lang="fr-FR" sz="1500">
                <a:latin typeface="Open Sans"/>
                <a:ea typeface="Open Sans"/>
                <a:cs typeface="Open Sans"/>
                <a:sym typeface="Open Sans"/>
              </a:rPr>
              <a:t> des tâches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214344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•"/>
            </a:pPr>
            <a:r>
              <a:rPr lang="fr-FR" sz="1500"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fr-FR" sz="1500">
                <a:latin typeface="Open Sans"/>
                <a:ea typeface="Open Sans"/>
                <a:cs typeface="Open Sans"/>
                <a:sym typeface="Open Sans"/>
              </a:rPr>
              <a:t>iagramme de cas d’utilisation 		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41176"/>
              <a:buNone/>
            </a:pPr>
            <a:r>
              <a:t/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214344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fr-FR" sz="15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Diagramme </a:t>
            </a:r>
            <a:r>
              <a:rPr lang="fr-FR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 séquence système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14344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fr-FR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Scénario</a:t>
            </a:r>
            <a:r>
              <a:rPr b="0" i="0" lang="fr-FR" sz="15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  </a:t>
            </a:r>
            <a:endParaRPr b="0" i="0" sz="1500" u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41176"/>
              <a:buNone/>
            </a:pPr>
            <a:r>
              <a:t/>
            </a:r>
            <a:endParaRPr sz="1500"/>
          </a:p>
          <a:p>
            <a:pPr indent="-214344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fr-FR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Communication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14343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fr-FR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Tests de validation</a:t>
            </a:r>
            <a:r>
              <a:rPr b="0" i="0" lang="fr-FR" sz="15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            </a:t>
            </a:r>
            <a:endParaRPr sz="1500"/>
          </a:p>
          <a:p>
            <a:pPr indent="-211492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20000"/>
              <a:buChar char="•"/>
            </a:pPr>
            <a:r>
              <a:rPr b="0" i="0" lang="fr-FR" sz="15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  <a:r>
              <a:rPr b="0" i="0" lang="fr-FR" sz="18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105" name="Google Shape;105;p2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extérieur, ciel, nuages, nature&#10;&#10;Description générée automatiquement" id="280" name="Google Shape;280;g133dc64e580_0_40"/>
          <p:cNvPicPr preferRelativeResize="0"/>
          <p:nvPr/>
        </p:nvPicPr>
        <p:blipFill rotWithShape="1">
          <a:blip r:embed="rId3">
            <a:alphaModFix amt="40000"/>
          </a:blip>
          <a:srcRect b="6285" l="0" r="0" t="18706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33dc64e580_0_40"/>
          <p:cNvSpPr txBox="1"/>
          <p:nvPr>
            <p:ph type="title"/>
          </p:nvPr>
        </p:nvSpPr>
        <p:spPr>
          <a:xfrm>
            <a:off x="700635" y="922096"/>
            <a:ext cx="106914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Tests de validation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2" name="Google Shape;282;g133dc64e580_0_40"/>
          <p:cNvSpPr txBox="1"/>
          <p:nvPr>
            <p:ph idx="12" type="sldNum"/>
          </p:nvPr>
        </p:nvSpPr>
        <p:spPr>
          <a:xfrm>
            <a:off x="10919012" y="6356350"/>
            <a:ext cx="6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aphicFrame>
        <p:nvGraphicFramePr>
          <p:cNvPr id="283" name="Google Shape;283;g133dc64e580_0_40"/>
          <p:cNvGraphicFramePr/>
          <p:nvPr/>
        </p:nvGraphicFramePr>
        <p:xfrm>
          <a:off x="2657938" y="203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{F5972F24-F21F-4F61-A61A-D13D7E6E460F}</a:tableStyleId>
              </a:tblPr>
              <a:tblGrid>
                <a:gridCol w="4679425"/>
                <a:gridCol w="1132675"/>
                <a:gridCol w="1064025"/>
              </a:tblGrid>
              <a:tr h="4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/>
                        <a:t>Cas d’utilisations</a:t>
                      </a:r>
                      <a:endParaRPr b="1"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>
                          <a:solidFill>
                            <a:srgbClr val="38761D"/>
                          </a:solidFill>
                        </a:rPr>
                        <a:t>OUI</a:t>
                      </a:r>
                      <a:endParaRPr b="1" sz="1500">
                        <a:solidFill>
                          <a:srgbClr val="38761D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/>
                        <a:t>NON</a:t>
                      </a:r>
                      <a:endParaRPr b="1" sz="1500"/>
                    </a:p>
                  </a:txBody>
                  <a:tcPr marT="63500" marB="63500" marR="63500" marL="63500"/>
                </a:tc>
              </a:tr>
              <a:tr h="4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/>
                        <a:t>Éditer une tâche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>
                          <a:solidFill>
                            <a:srgbClr val="38761D"/>
                          </a:solidFill>
                        </a:rPr>
                        <a:t>X</a:t>
                      </a:r>
                      <a:endParaRPr b="1" sz="1500">
                        <a:solidFill>
                          <a:srgbClr val="38761D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4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/>
                        <a:t>Lister les tâches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>
                          <a:solidFill>
                            <a:srgbClr val="38761D"/>
                          </a:solidFill>
                        </a:rPr>
                        <a:t>X</a:t>
                      </a:r>
                      <a:endParaRPr b="1" sz="1500">
                        <a:solidFill>
                          <a:srgbClr val="38761D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4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/>
                        <a:t>Démarrer un pomodoro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>
                          <a:solidFill>
                            <a:srgbClr val="38761D"/>
                          </a:solidFill>
                        </a:rPr>
                        <a:t>X</a:t>
                      </a:r>
                      <a:endParaRPr b="1" sz="1500">
                        <a:solidFill>
                          <a:srgbClr val="38761D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4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/>
                        <a:t>Configurer les minuteries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>
                          <a:solidFill>
                            <a:srgbClr val="38761D"/>
                          </a:solidFill>
                        </a:rPr>
                        <a:t>X</a:t>
                      </a:r>
                      <a:endParaRPr b="1" sz="1500">
                        <a:solidFill>
                          <a:srgbClr val="38761D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4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/>
                        <a:t>Afficher l'état du minuteur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>
                          <a:solidFill>
                            <a:srgbClr val="38761D"/>
                          </a:solidFill>
                        </a:rPr>
                        <a:t>X</a:t>
                      </a:r>
                      <a:endParaRPr b="1" sz="1500">
                        <a:solidFill>
                          <a:srgbClr val="38761D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4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/>
                        <a:t>Notifier les événements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>
                          <a:solidFill>
                            <a:srgbClr val="38761D"/>
                          </a:solidFill>
                        </a:rPr>
                        <a:t>X</a:t>
                      </a:r>
                      <a:endParaRPr b="1" sz="1500">
                        <a:solidFill>
                          <a:srgbClr val="38761D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4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/>
                        <a:t>Enregistrer le suivi des tâches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38761D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/>
                        <a:t>X</a:t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4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/>
                        <a:t>Dialoguer avec le minuteur connecté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-FR" sz="1500">
                          <a:solidFill>
                            <a:srgbClr val="38761D"/>
                          </a:solidFill>
                        </a:rPr>
                        <a:t>X</a:t>
                      </a:r>
                      <a:endParaRPr b="1" sz="1500">
                        <a:solidFill>
                          <a:srgbClr val="38761D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extérieur, ciel, nuages, nature&#10;&#10;Description générée automatiquement" id="288" name="Google Shape;288;p17"/>
          <p:cNvPicPr preferRelativeResize="0"/>
          <p:nvPr/>
        </p:nvPicPr>
        <p:blipFill rotWithShape="1">
          <a:blip r:embed="rId3">
            <a:alphaModFix amt="40000"/>
          </a:blip>
          <a:srcRect b="6291" l="0" r="0" t="18708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7"/>
          <p:cNvSpPr txBox="1"/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Open Sans"/>
              <a:buNone/>
            </a:pPr>
            <a:r>
              <a:rPr b="0" i="0" lang="fr-FR" sz="40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CONCLUSION </a:t>
            </a:r>
            <a:br>
              <a:rPr lang="fr-FR"/>
            </a:br>
            <a:endParaRPr/>
          </a:p>
        </p:txBody>
      </p:sp>
      <p:sp>
        <p:nvSpPr>
          <p:cNvPr id="290" name="Google Shape;290;p17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91" name="Google Shape;29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8437" y="3071150"/>
            <a:ext cx="6715125" cy="1504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extérieur, ciel, nuages, nature&#10;&#10;Description générée automatiquement" id="110" name="Google Shape;110;p3"/>
          <p:cNvPicPr preferRelativeResize="0"/>
          <p:nvPr/>
        </p:nvPicPr>
        <p:blipFill rotWithShape="1">
          <a:blip r:embed="rId3">
            <a:alphaModFix amt="40000"/>
          </a:blip>
          <a:srcRect b="6291" l="0" r="0" t="18708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  <a:buNone/>
            </a:pPr>
            <a:r>
              <a:rPr b="0" i="0" lang="fr-FR" sz="40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PRÉSENTATION DU MINUTEUR CONNECT</a:t>
            </a:r>
            <a:r>
              <a:rPr lang="fr-FR">
                <a:solidFill>
                  <a:srgbClr val="000000"/>
                </a:solidFill>
              </a:rPr>
              <a:t>É</a:t>
            </a:r>
            <a:r>
              <a:rPr b="0" i="0" lang="fr-FR" sz="40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« POMODORO</a:t>
            </a:r>
            <a:r>
              <a:rPr lang="fr-FR" sz="4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»</a:t>
            </a:r>
            <a:r>
              <a:rPr b="0" i="0" lang="fr-FR" sz="40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  </a:t>
            </a:r>
            <a:br>
              <a:rPr b="0" i="0" lang="fr-FR" sz="40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1180627" y="2210992"/>
            <a:ext cx="255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L'application mobile</a:t>
            </a:r>
            <a:endParaRPr b="0" i="0" sz="1800" u="none" cap="none" strike="noStrike">
              <a:solidFill>
                <a:schemeClr val="dk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4037051" y="2211000"/>
            <a:ext cx="255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Pomodoro connecté</a:t>
            </a:r>
            <a:endParaRPr b="0" i="0" sz="1800" u="none" cap="none" strike="noStrike">
              <a:solidFill>
                <a:schemeClr val="dk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0625" y="2717450"/>
            <a:ext cx="5413326" cy="15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61506" y="2210999"/>
            <a:ext cx="2961193" cy="36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>
            <p:ph idx="1" type="body"/>
          </p:nvPr>
        </p:nvSpPr>
        <p:spPr>
          <a:xfrm>
            <a:off x="700571" y="4482325"/>
            <a:ext cx="7418700" cy="14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0027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0" i="0" lang="fr-FR" sz="1800" u="none" strike="noStrike">
                <a:latin typeface="Montserrat"/>
                <a:ea typeface="Montserrat"/>
                <a:cs typeface="Montserrat"/>
                <a:sym typeface="Montserrat"/>
              </a:rPr>
              <a:t>L'objectif est de proposer une solution simple, alliant flexibilité et ergonomie.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22002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0" i="0" lang="fr-FR" sz="1800" u="none" strike="noStrike">
                <a:latin typeface="Montserrat"/>
                <a:ea typeface="Montserrat"/>
                <a:cs typeface="Montserrat"/>
                <a:sym typeface="Montserrat"/>
              </a:rPr>
              <a:t>Les afficheurs connectés répondent à ces problématiques en donnant de la visibilité au déroulement des sessions de travail.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extérieur, ciel, nuages, nature&#10;&#10;Description générée automatiquement" id="122" name="Google Shape;122;p4"/>
          <p:cNvPicPr preferRelativeResize="0"/>
          <p:nvPr/>
        </p:nvPicPr>
        <p:blipFill rotWithShape="1">
          <a:blip r:embed="rId3">
            <a:alphaModFix amt="40000"/>
          </a:blip>
          <a:srcRect b="6291" l="0" r="0" t="18708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/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Open Sans"/>
              <a:buNone/>
            </a:pPr>
            <a:r>
              <a:rPr b="0" i="0" lang="fr-FR" sz="40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PLANIFICATION DU PROJET </a:t>
            </a:r>
            <a:endParaRPr/>
          </a:p>
        </p:txBody>
      </p:sp>
      <p:pic>
        <p:nvPicPr>
          <p:cNvPr id="124" name="Google Shape;124;p4"/>
          <p:cNvPicPr preferRelativeResize="0"/>
          <p:nvPr/>
        </p:nvPicPr>
        <p:blipFill rotWithShape="1">
          <a:blip r:embed="rId4">
            <a:alphaModFix/>
          </a:blip>
          <a:srcRect b="1305" l="1432" r="1242" t="1404"/>
          <a:stretch/>
        </p:blipFill>
        <p:spPr>
          <a:xfrm>
            <a:off x="1413275" y="1820566"/>
            <a:ext cx="4502151" cy="394499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26" name="Google Shape;126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4575" y="1820575"/>
            <a:ext cx="4349275" cy="18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extérieur, ciel, nuages, nature&#10;&#10;Description générée automatiquement" id="131" name="Google Shape;131;g122e17b0314_0_0"/>
          <p:cNvPicPr preferRelativeResize="0"/>
          <p:nvPr/>
        </p:nvPicPr>
        <p:blipFill rotWithShape="1">
          <a:blip r:embed="rId3">
            <a:alphaModFix amt="40000"/>
          </a:blip>
          <a:srcRect b="6291" l="0" r="0" t="18703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22e17b0314_0_0"/>
          <p:cNvSpPr txBox="1"/>
          <p:nvPr>
            <p:ph type="title"/>
          </p:nvPr>
        </p:nvSpPr>
        <p:spPr>
          <a:xfrm>
            <a:off x="700635" y="922096"/>
            <a:ext cx="106914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Open Sans"/>
              <a:buNone/>
            </a:pPr>
            <a:r>
              <a:rPr lang="fr-FR">
                <a:solidFill>
                  <a:srgbClr val="000000"/>
                </a:solidFill>
              </a:rPr>
              <a:t>Architecture du système</a:t>
            </a:r>
            <a:endParaRPr/>
          </a:p>
        </p:txBody>
      </p:sp>
      <p:sp>
        <p:nvSpPr>
          <p:cNvPr id="133" name="Google Shape;133;g122e17b0314_0_0"/>
          <p:cNvSpPr txBox="1"/>
          <p:nvPr>
            <p:ph idx="12" type="sldNum"/>
          </p:nvPr>
        </p:nvSpPr>
        <p:spPr>
          <a:xfrm>
            <a:off x="10919012" y="6356350"/>
            <a:ext cx="6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34" name="Google Shape;134;g122e17b031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0421" y="1922530"/>
            <a:ext cx="8691151" cy="39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extérieur, ciel, nuages, nature&#10;&#10;Description générée automatiquement" id="139" name="Google Shape;139;g122e17b0303_1_8"/>
          <p:cNvPicPr preferRelativeResize="0"/>
          <p:nvPr/>
        </p:nvPicPr>
        <p:blipFill rotWithShape="1">
          <a:blip r:embed="rId3">
            <a:alphaModFix amt="40000"/>
          </a:blip>
          <a:srcRect b="6291" l="0" r="0" t="18703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22e17b0303_1_8"/>
          <p:cNvSpPr txBox="1"/>
          <p:nvPr>
            <p:ph type="title"/>
          </p:nvPr>
        </p:nvSpPr>
        <p:spPr>
          <a:xfrm>
            <a:off x="700635" y="922096"/>
            <a:ext cx="106914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Open Sans"/>
              <a:buNone/>
            </a:pPr>
            <a:r>
              <a:rPr lang="fr-FR">
                <a:solidFill>
                  <a:srgbClr val="000000"/>
                </a:solidFill>
              </a:rPr>
              <a:t>Ressources de développement</a:t>
            </a:r>
            <a:endParaRPr/>
          </a:p>
        </p:txBody>
      </p:sp>
      <p:sp>
        <p:nvSpPr>
          <p:cNvPr id="141" name="Google Shape;141;g122e17b0303_1_8"/>
          <p:cNvSpPr txBox="1"/>
          <p:nvPr>
            <p:ph idx="12" type="sldNum"/>
          </p:nvPr>
        </p:nvSpPr>
        <p:spPr>
          <a:xfrm>
            <a:off x="10919012" y="6356350"/>
            <a:ext cx="6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42" name="Google Shape;142;g122e17b0303_1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4750" y="2484588"/>
            <a:ext cx="2303150" cy="23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22e17b0303_1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75676" y="2199462"/>
            <a:ext cx="1543325" cy="28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22e17b0303_1_8"/>
          <p:cNvSpPr txBox="1"/>
          <p:nvPr/>
        </p:nvSpPr>
        <p:spPr>
          <a:xfrm>
            <a:off x="700625" y="2389350"/>
            <a:ext cx="3396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fr-FR" sz="5000" u="none" cap="none" strike="noStrike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ANDROID LOLLIPOP 5.1</a:t>
            </a:r>
            <a:endParaRPr b="0" i="0" sz="5000" u="none" cap="none" strike="noStrike">
              <a:solidFill>
                <a:srgbClr val="000000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45" name="Google Shape;145;g122e17b0303_1_8"/>
          <p:cNvSpPr txBox="1"/>
          <p:nvPr/>
        </p:nvSpPr>
        <p:spPr>
          <a:xfrm>
            <a:off x="5059925" y="2069100"/>
            <a:ext cx="197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1" lang="fr-FR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Ubuntu 20.04 LTS</a:t>
            </a:r>
            <a:endParaRPr b="1" i="1" sz="15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extérieur, ciel, nuages, nature&#10;&#10;Description générée automatiquement" id="150" name="Google Shape;150;g121652be07c_0_7"/>
          <p:cNvPicPr preferRelativeResize="0"/>
          <p:nvPr/>
        </p:nvPicPr>
        <p:blipFill rotWithShape="1">
          <a:blip r:embed="rId3">
            <a:alphaModFix amt="40000"/>
          </a:blip>
          <a:srcRect b="6291" l="0" r="0" t="18703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21652be07c_0_7"/>
          <p:cNvSpPr txBox="1"/>
          <p:nvPr>
            <p:ph type="title"/>
          </p:nvPr>
        </p:nvSpPr>
        <p:spPr>
          <a:xfrm>
            <a:off x="700635" y="922096"/>
            <a:ext cx="106914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Open Sans"/>
              <a:buNone/>
            </a:pPr>
            <a:r>
              <a:rPr lang="fr-FR">
                <a:solidFill>
                  <a:srgbClr val="000000"/>
                </a:solidFill>
              </a:rPr>
              <a:t>Organisation</a:t>
            </a:r>
            <a:endParaRPr/>
          </a:p>
        </p:txBody>
      </p:sp>
      <p:sp>
        <p:nvSpPr>
          <p:cNvPr id="152" name="Google Shape;152;g121652be07c_0_7"/>
          <p:cNvSpPr txBox="1"/>
          <p:nvPr>
            <p:ph idx="12" type="sldNum"/>
          </p:nvPr>
        </p:nvSpPr>
        <p:spPr>
          <a:xfrm>
            <a:off x="10919012" y="6356350"/>
            <a:ext cx="6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53" name="Google Shape;153;g121652be07c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617" y="2293099"/>
            <a:ext cx="2596676" cy="232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21652be07c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4500" y="2445563"/>
            <a:ext cx="4744500" cy="196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21652be07c_0_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76725" y="2293100"/>
            <a:ext cx="2596675" cy="25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21652be07c_0_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60489" y="4412427"/>
            <a:ext cx="1832518" cy="8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extérieur, ciel, nuages, nature&#10;&#10;Description générée automatiquement" id="161" name="Google Shape;161;p5"/>
          <p:cNvPicPr preferRelativeResize="0"/>
          <p:nvPr/>
        </p:nvPicPr>
        <p:blipFill rotWithShape="1">
          <a:blip r:embed="rId3">
            <a:alphaModFix amt="40000"/>
          </a:blip>
          <a:srcRect b="6291" l="0" r="0" t="18708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"/>
          <p:cNvSpPr txBox="1"/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Open Sans"/>
              <a:buNone/>
            </a:pPr>
            <a:r>
              <a:rPr b="0" i="0" lang="fr-FR" sz="400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CAHIER DES CHARGES</a:t>
            </a:r>
            <a:endParaRPr/>
          </a:p>
        </p:txBody>
      </p:sp>
      <p:sp>
        <p:nvSpPr>
          <p:cNvPr id="163" name="Google Shape;163;p5"/>
          <p:cNvSpPr txBox="1"/>
          <p:nvPr/>
        </p:nvSpPr>
        <p:spPr>
          <a:xfrm>
            <a:off x="6502170" y="1607600"/>
            <a:ext cx="44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Partie EC (BERKANE Kaci)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953102" y="1624547"/>
            <a:ext cx="38421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38761D"/>
                </a:solidFill>
                <a:latin typeface="Lustria"/>
                <a:ea typeface="Lustria"/>
                <a:cs typeface="Lustria"/>
                <a:sym typeface="Lustria"/>
              </a:rPr>
              <a:t>Partie IR (ESTABLET Teddy)</a:t>
            </a:r>
            <a:endParaRPr b="1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6502175" y="1976950"/>
            <a:ext cx="52077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ustria"/>
              <a:buChar char="-"/>
            </a:pPr>
            <a:r>
              <a:rPr b="0" i="0" lang="fr-FR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Afficher  l’image accueil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ustria"/>
              <a:buChar char="-"/>
            </a:pPr>
            <a:r>
              <a:rPr b="0" i="0" lang="fr-FR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Afficher un écran d’accueil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ustri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ustria"/>
              <a:buChar char="-"/>
            </a:pPr>
            <a:r>
              <a:rPr b="0" i="0" lang="fr-FR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Lancer/Arrêter une session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ustria"/>
              <a:buChar char="-"/>
            </a:pPr>
            <a:r>
              <a:rPr b="0" i="0" lang="fr-FR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Activer/Désactiver l’avertisseur sonore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ustri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ustria"/>
              <a:buChar char="-"/>
            </a:pPr>
            <a:r>
              <a:rPr b="0" i="0" lang="fr-FR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Afficher le déroulement d’une session (numéro, temps)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ustri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ustria"/>
              <a:buChar char="-"/>
            </a:pPr>
            <a:r>
              <a:rPr b="0" i="0" lang="fr-FR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Communiquer avec l’application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ustria"/>
              <a:buChar char="-"/>
            </a:pPr>
            <a:r>
              <a:rPr b="0" i="0" lang="fr-FR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Mesurer le temps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ustria"/>
              <a:buChar char="-"/>
            </a:pPr>
            <a:r>
              <a:rPr b="0" i="0" lang="fr-FR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Basculer mode chronomètre/minuteur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ustria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ustria"/>
              <a:buChar char="-"/>
            </a:pPr>
            <a:r>
              <a:rPr b="0" i="0" lang="fr-FR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rPr>
              <a:t>Avertir l’utilisateur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800100" y="1977875"/>
            <a:ext cx="5702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Montserrat"/>
              <a:buChar char="-"/>
            </a:pPr>
            <a:r>
              <a:rPr b="1" i="0" lang="fr-FR" sz="1800" u="none" cap="none" strike="noStrike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Éditer une tâche</a:t>
            </a:r>
            <a:endParaRPr b="1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Montserrat"/>
              <a:buChar char="-"/>
            </a:pPr>
            <a:r>
              <a:rPr b="1" i="0" lang="fr-FR" sz="1800" u="none" cap="none" strike="noStrike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Démarrer/</a:t>
            </a:r>
            <a:r>
              <a:rPr b="1" lang="fr-FR" sz="18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Annuler</a:t>
            </a:r>
            <a:r>
              <a:rPr b="1" i="0" lang="fr-FR" sz="1800" u="none" cap="none" strike="noStrike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 un pomodoro</a:t>
            </a:r>
            <a:endParaRPr b="1" i="0" sz="1800" u="none" cap="none" strike="noStrike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ustria"/>
              <a:buNone/>
            </a:pPr>
            <a:r>
              <a:t/>
            </a:r>
            <a:endParaRPr b="1" i="0" sz="1800" u="none" cap="none" strike="noStrike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Montserrat"/>
              <a:buChar char="-"/>
            </a:pPr>
            <a:r>
              <a:rPr b="1" i="0" lang="fr-FR" sz="1800" u="none" cap="none" strike="noStrike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Activer/Désactiver l'alarme sonore</a:t>
            </a:r>
            <a:endParaRPr b="1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Montserrat"/>
              <a:buChar char="-"/>
            </a:pPr>
            <a:r>
              <a:rPr b="1" i="0" lang="fr-FR" sz="1800" u="none" cap="none" strike="noStrike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Sélectionner un mode</a:t>
            </a:r>
            <a:endParaRPr b="1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ustria"/>
              <a:buNone/>
            </a:pPr>
            <a:r>
              <a:t/>
            </a:r>
            <a:endParaRPr b="1" i="0" sz="1800" u="none" cap="none" strike="noStrike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Montserrat"/>
              <a:buChar char="-"/>
            </a:pPr>
            <a:r>
              <a:rPr b="1" i="0" lang="fr-FR" sz="1800" u="none" cap="none" strike="noStrike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Afficher l'état du minuteur</a:t>
            </a:r>
            <a:endParaRPr b="1" i="0" sz="1800" u="none" cap="none" strike="noStrike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Montserrat"/>
              <a:buChar char="-"/>
            </a:pPr>
            <a:r>
              <a:rPr b="1" i="0" lang="fr-FR" sz="1800" u="none" cap="none" strike="noStrike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Notifier les événements</a:t>
            </a:r>
            <a:endParaRPr b="1" i="0" sz="14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Montserrat"/>
              <a:buChar char="-"/>
            </a:pPr>
            <a:r>
              <a:rPr b="1" i="0" lang="fr-FR" sz="1800" u="none" cap="none" strike="noStrike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Dialoguer avec le minuteur connecté</a:t>
            </a:r>
            <a:endParaRPr b="1" i="0" sz="1800" u="none" cap="none" strike="noStrike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Montserrat"/>
              <a:buChar char="-"/>
            </a:pPr>
            <a:r>
              <a:rPr b="1" lang="fr-FR" sz="18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Enregistrer le suivi des tâches</a:t>
            </a:r>
            <a:endParaRPr b="1" sz="18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5"/>
          <p:cNvSpPr txBox="1"/>
          <p:nvPr>
            <p:ph idx="12" type="sldNum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extérieur, ciel, nuages, nature&#10;&#10;Description générée automatiquement" id="172" name="Google Shape;172;g133dc64e580_0_92"/>
          <p:cNvPicPr preferRelativeResize="0"/>
          <p:nvPr/>
        </p:nvPicPr>
        <p:blipFill rotWithShape="1">
          <a:blip r:embed="rId3">
            <a:alphaModFix amt="40000"/>
          </a:blip>
          <a:srcRect b="6292" l="0" r="0" t="18705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33dc64e580_0_92"/>
          <p:cNvSpPr txBox="1"/>
          <p:nvPr>
            <p:ph type="title"/>
          </p:nvPr>
        </p:nvSpPr>
        <p:spPr>
          <a:xfrm>
            <a:off x="700635" y="922096"/>
            <a:ext cx="106914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Open Sans"/>
              <a:buNone/>
            </a:pPr>
            <a:r>
              <a:rPr lang="fr-FR">
                <a:solidFill>
                  <a:srgbClr val="000000"/>
                </a:solidFill>
              </a:rPr>
              <a:t>Présentation de l’IHM</a:t>
            </a:r>
            <a:endParaRPr/>
          </a:p>
        </p:txBody>
      </p:sp>
      <p:sp>
        <p:nvSpPr>
          <p:cNvPr id="174" name="Google Shape;174;g133dc64e580_0_92"/>
          <p:cNvSpPr txBox="1"/>
          <p:nvPr>
            <p:ph idx="12" type="sldNum"/>
          </p:nvPr>
        </p:nvSpPr>
        <p:spPr>
          <a:xfrm>
            <a:off x="10919012" y="6356350"/>
            <a:ext cx="6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75" name="Google Shape;175;g133dc64e580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6413" y="1632175"/>
            <a:ext cx="6519173" cy="48893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hronicleVTI">
  <a:themeElements>
    <a:clrScheme name="AnalogousFromLightSeedLeftStep">
      <a:dk1>
        <a:srgbClr val="000000"/>
      </a:dk1>
      <a:lt1>
        <a:srgbClr val="FFFFFF"/>
      </a:lt1>
      <a:dk2>
        <a:srgbClr val="242F41"/>
      </a:dk2>
      <a:lt2>
        <a:srgbClr val="E2E6E8"/>
      </a:lt2>
      <a:accent1>
        <a:srgbClr val="BE9A87"/>
      </a:accent1>
      <a:accent2>
        <a:srgbClr val="BA7F83"/>
      </a:accent2>
      <a:accent3>
        <a:srgbClr val="C594AC"/>
      </a:accent3>
      <a:accent4>
        <a:srgbClr val="BA7FB5"/>
      </a:accent4>
      <a:accent5>
        <a:srgbClr val="B796C6"/>
      </a:accent5>
      <a:accent6>
        <a:srgbClr val="8E7FBA"/>
      </a:accent6>
      <a:hlink>
        <a:srgbClr val="5B879D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2022-03-31T16:40:17Z</dcterms:created>
  <dc:creator>Kaci Berkane</dc:creator>
</cp:coreProperties>
</file>